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8" r:id="rId2"/>
    <p:sldId id="269" r:id="rId3"/>
    <p:sldId id="271" r:id="rId4"/>
    <p:sldId id="258" r:id="rId5"/>
    <p:sldId id="259" r:id="rId6"/>
    <p:sldId id="260" r:id="rId7"/>
    <p:sldId id="282" r:id="rId8"/>
    <p:sldId id="283" r:id="rId9"/>
    <p:sldId id="272" r:id="rId10"/>
    <p:sldId id="273" r:id="rId11"/>
    <p:sldId id="261" r:id="rId12"/>
    <p:sldId id="262" r:id="rId13"/>
    <p:sldId id="286" r:id="rId14"/>
    <p:sldId id="284" r:id="rId15"/>
    <p:sldId id="263" r:id="rId16"/>
    <p:sldId id="264" r:id="rId17"/>
    <p:sldId id="287" r:id="rId18"/>
    <p:sldId id="265" r:id="rId19"/>
    <p:sldId id="266" r:id="rId20"/>
    <p:sldId id="267" r:id="rId21"/>
    <p:sldId id="274" r:id="rId22"/>
    <p:sldId id="275" r:id="rId23"/>
    <p:sldId id="276" r:id="rId24"/>
    <p:sldId id="277" r:id="rId25"/>
    <p:sldId id="278" r:id="rId26"/>
    <p:sldId id="279" r:id="rId27"/>
    <p:sldId id="280" r:id="rId28"/>
    <p:sldId id="281" r:id="rId29"/>
    <p:sldId id="27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946" y="29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6C973-6876-4C9A-AB74-B724ED7856AD}" type="datetimeFigureOut">
              <a:rPr lang="en-US" smtClean="0"/>
              <a:t>4/28/2015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076FE1-D592-417F-BCF5-F9659FD59D3C}" type="slidenum">
              <a:rPr lang="en-US" smtClean="0"/>
              <a:t>‹#›</a:t>
            </a:fld>
            <a:endParaRPr lang="en-US"/>
          </a:p>
        </p:txBody>
      </p:sp>
    </p:spTree>
    <p:extLst>
      <p:ext uri="{BB962C8B-B14F-4D97-AF65-F5344CB8AC3E}">
        <p14:creationId xmlns:p14="http://schemas.microsoft.com/office/powerpoint/2010/main" val="24749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26</a:t>
            </a:fld>
            <a:endParaRPr lang="en-US"/>
          </a:p>
        </p:txBody>
      </p:sp>
    </p:spTree>
    <p:extLst>
      <p:ext uri="{BB962C8B-B14F-4D97-AF65-F5344CB8AC3E}">
        <p14:creationId xmlns:p14="http://schemas.microsoft.com/office/powerpoint/2010/main" val="100977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27</a:t>
            </a:fld>
            <a:endParaRPr lang="en-US"/>
          </a:p>
        </p:txBody>
      </p:sp>
    </p:spTree>
    <p:extLst>
      <p:ext uri="{BB962C8B-B14F-4D97-AF65-F5344CB8AC3E}">
        <p14:creationId xmlns:p14="http://schemas.microsoft.com/office/powerpoint/2010/main" val="100977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076FE1-D592-417F-BCF5-F9659FD59D3C}" type="slidenum">
              <a:rPr lang="en-US" smtClean="0"/>
              <a:t>28</a:t>
            </a:fld>
            <a:endParaRPr lang="en-US"/>
          </a:p>
        </p:txBody>
      </p:sp>
    </p:spTree>
    <p:extLst>
      <p:ext uri="{BB962C8B-B14F-4D97-AF65-F5344CB8AC3E}">
        <p14:creationId xmlns:p14="http://schemas.microsoft.com/office/powerpoint/2010/main" val="1009779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78471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159654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95522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A25E8-CD7B-4449-A178-F5E2ED510962}" type="datetimeFigureOut">
              <a:rPr lang="en-US" smtClean="0"/>
              <a:t>4/27/2015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197573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CA25E8-CD7B-4449-A178-F5E2ED510962}" type="datetimeFigureOut">
              <a:rPr lang="en-US" smtClean="0"/>
              <a:t>4/27/2015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33169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CA25E8-CD7B-4449-A178-F5E2ED510962}" type="datetimeFigureOut">
              <a:rPr lang="en-US" smtClean="0"/>
              <a:t>4/27/2015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45074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CA25E8-CD7B-4449-A178-F5E2ED510962}" type="datetimeFigureOut">
              <a:rPr lang="en-US" smtClean="0"/>
              <a:t>4/27/2015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2564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CA25E8-CD7B-4449-A178-F5E2ED510962}" type="datetimeFigureOut">
              <a:rPr lang="en-US" smtClean="0"/>
              <a:t>4/27/2015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3276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A25E8-CD7B-4449-A178-F5E2ED510962}" type="datetimeFigureOut">
              <a:rPr lang="en-US" smtClean="0"/>
              <a:t>4/27/2015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9491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A25E8-CD7B-4449-A178-F5E2ED510962}" type="datetimeFigureOut">
              <a:rPr lang="en-US" smtClean="0"/>
              <a:t>4/27/2015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2159056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A25E8-CD7B-4449-A178-F5E2ED510962}" type="datetimeFigureOut">
              <a:rPr lang="en-US" smtClean="0"/>
              <a:t>4/27/2015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5CC88-14A2-4280-A157-71F3D02CD7B7}" type="slidenum">
              <a:rPr lang="en-US" smtClean="0"/>
              <a:t>‹#›</a:t>
            </a:fld>
            <a:endParaRPr lang="en-US"/>
          </a:p>
        </p:txBody>
      </p:sp>
    </p:spTree>
    <p:extLst>
      <p:ext uri="{BB962C8B-B14F-4D97-AF65-F5344CB8AC3E}">
        <p14:creationId xmlns:p14="http://schemas.microsoft.com/office/powerpoint/2010/main" val="169476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A25E8-CD7B-4449-A178-F5E2ED510962}" type="datetimeFigureOut">
              <a:rPr lang="en-US" smtClean="0"/>
              <a:t>4/27/2015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5CC88-14A2-4280-A157-71F3D02CD7B7}" type="slidenum">
              <a:rPr lang="en-US" smtClean="0"/>
              <a:t>‹#›</a:t>
            </a:fld>
            <a:endParaRPr lang="en-US"/>
          </a:p>
        </p:txBody>
      </p:sp>
    </p:spTree>
    <p:extLst>
      <p:ext uri="{BB962C8B-B14F-4D97-AF65-F5344CB8AC3E}">
        <p14:creationId xmlns:p14="http://schemas.microsoft.com/office/powerpoint/2010/main" val="4255065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14.gif"/><Relationship Id="rId4" Type="http://schemas.openxmlformats.org/officeDocument/2006/relationships/image" Target="../media/image5.gif"/></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Omar\Pictures\nt0l9O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fontScale="90000"/>
          </a:bodyPr>
          <a:lstStyle/>
          <a:p>
            <a:r>
              <a:rPr lang="en-US" dirty="0" smtClean="0">
                <a:solidFill>
                  <a:schemeClr val="bg1"/>
                </a:solidFill>
                <a:latin typeface="Bauhaus 93" panose="04030905020B02020C02" pitchFamily="82" charset="0"/>
                <a:ea typeface="Calibri"/>
                <a:cs typeface="Calibri"/>
                <a:sym typeface="Calibri"/>
              </a:rPr>
              <a:t>Bill and Omar’s </a:t>
            </a:r>
            <a:br>
              <a:rPr lang="en-US" dirty="0" smtClean="0">
                <a:solidFill>
                  <a:schemeClr val="bg1"/>
                </a:solidFill>
                <a:latin typeface="Bauhaus 93" panose="04030905020B02020C02" pitchFamily="82" charset="0"/>
                <a:ea typeface="Calibri"/>
                <a:cs typeface="Calibri"/>
                <a:sym typeface="Calibri"/>
              </a:rPr>
            </a:br>
            <a:r>
              <a:rPr lang="en-US" dirty="0" smtClean="0">
                <a:solidFill>
                  <a:schemeClr val="bg1"/>
                </a:solidFill>
                <a:latin typeface="Bauhaus 93" panose="04030905020B02020C02" pitchFamily="82" charset="0"/>
                <a:ea typeface="Calibri"/>
                <a:cs typeface="Calibri"/>
                <a:sym typeface="Calibri"/>
              </a:rPr>
              <a:t>Excellent Adventure</a:t>
            </a:r>
            <a:endParaRPr lang="en-US" dirty="0">
              <a:solidFill>
                <a:schemeClr val="bg1"/>
              </a:solidFill>
            </a:endParaRPr>
          </a:p>
        </p:txBody>
      </p:sp>
      <p:sp>
        <p:nvSpPr>
          <p:cNvPr id="7" name="Title 3"/>
          <p:cNvSpPr txBox="1">
            <a:spLocks/>
          </p:cNvSpPr>
          <p:nvPr/>
        </p:nvSpPr>
        <p:spPr>
          <a:xfrm>
            <a:off x="609600" y="58674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bg1"/>
                </a:solidFill>
                <a:latin typeface="Bauhaus 93" panose="04030905020B02020C02" pitchFamily="82" charset="0"/>
                <a:sym typeface="Calibri"/>
              </a:rPr>
              <a:t>Mega Men: Omar </a:t>
            </a:r>
            <a:r>
              <a:rPr lang="en-US" sz="2800" dirty="0" err="1" smtClean="0">
                <a:solidFill>
                  <a:schemeClr val="bg1"/>
                </a:solidFill>
                <a:latin typeface="Bauhaus 93" panose="04030905020B02020C02" pitchFamily="82" charset="0"/>
                <a:sym typeface="Calibri"/>
              </a:rPr>
              <a:t>Rana</a:t>
            </a:r>
            <a:r>
              <a:rPr lang="en-US" sz="2800" dirty="0" smtClean="0">
                <a:solidFill>
                  <a:schemeClr val="bg1"/>
                </a:solidFill>
                <a:latin typeface="Bauhaus 93" panose="04030905020B02020C02" pitchFamily="82" charset="0"/>
                <a:sym typeface="Calibri"/>
              </a:rPr>
              <a:t> &amp; Bill </a:t>
            </a:r>
            <a:r>
              <a:rPr lang="en-US" sz="2800" dirty="0" err="1" smtClean="0">
                <a:solidFill>
                  <a:schemeClr val="bg1"/>
                </a:solidFill>
                <a:latin typeface="Bauhaus 93" panose="04030905020B02020C02" pitchFamily="82" charset="0"/>
                <a:sym typeface="Calibri"/>
              </a:rPr>
              <a:t>Vangos</a:t>
            </a:r>
            <a:endParaRPr lang="en-US" sz="2800" dirty="0">
              <a:solidFill>
                <a:schemeClr val="bg1"/>
              </a:solidFill>
            </a:endParaRPr>
          </a:p>
        </p:txBody>
      </p:sp>
    </p:spTree>
    <p:extLst>
      <p:ext uri="{BB962C8B-B14F-4D97-AF65-F5344CB8AC3E}">
        <p14:creationId xmlns:p14="http://schemas.microsoft.com/office/powerpoint/2010/main" val="1445117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Sprite Controller:</a:t>
            </a:r>
          </a:p>
          <a:p>
            <a:pPr lvl="1"/>
            <a:r>
              <a:rPr lang="en-US" sz="2400" dirty="0" smtClean="0"/>
              <a:t>Reads into the SRAM and displays different backgrounds, enemy placements, and legal coordinates based on the level counter</a:t>
            </a:r>
          </a:p>
          <a:p>
            <a:pPr lvl="1"/>
            <a:r>
              <a:rPr lang="en-US" sz="2400" dirty="0" smtClean="0"/>
              <a:t>Uses static parameters defined as the starting decimal value of the address to “find” the different sprites loaded into the SRAM by adding the corresponding parameter to the address calculation</a:t>
            </a:r>
            <a:endParaRPr lang="en-US" sz="2400" dirty="0"/>
          </a:p>
        </p:txBody>
      </p:sp>
    </p:spTree>
    <p:extLst>
      <p:ext uri="{BB962C8B-B14F-4D97-AF65-F5344CB8AC3E}">
        <p14:creationId xmlns:p14="http://schemas.microsoft.com/office/powerpoint/2010/main" val="1516504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Block </a:t>
            </a:r>
            <a:r>
              <a:rPr lang="en-US" dirty="0" smtClean="0">
                <a:solidFill>
                  <a:schemeClr val="bg1"/>
                </a:solidFill>
                <a:latin typeface="Bauhaus 93" panose="04030905020B02020C02" pitchFamily="82" charset="0"/>
              </a:rPr>
              <a:t>Diagram</a:t>
            </a:r>
            <a:endParaRPr lang="en-US" dirty="0">
              <a:solidFill>
                <a:schemeClr val="bg1"/>
              </a:solidFill>
              <a:latin typeface="Bauhaus 93" panose="04030905020B02020C02" pitchFamily="82" charset="0"/>
            </a:endParaRPr>
          </a:p>
        </p:txBody>
      </p:sp>
      <p:pic>
        <p:nvPicPr>
          <p:cNvPr id="12291" name="Picture 3" descr="C:\Users\Omar\Downloads\block_diagram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44" y="1323741"/>
            <a:ext cx="8152511"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5406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Verilog Example</a:t>
            </a:r>
            <a:endParaRPr lang="en-US" dirty="0">
              <a:solidFill>
                <a:schemeClr val="bg1"/>
              </a:solidFill>
              <a:latin typeface="Bauhaus 93" panose="04030905020B02020C02" pitchFamily="82" charset="0"/>
            </a:endParaRPr>
          </a:p>
        </p:txBody>
      </p:sp>
      <p:pic>
        <p:nvPicPr>
          <p:cNvPr id="13315" name="Picture 3" descr="C:\Users\Omar\Downloads\ju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 y="1313423"/>
            <a:ext cx="6477000" cy="428783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6248400" y="1447800"/>
            <a:ext cx="2895600" cy="4525963"/>
          </a:xfrm>
        </p:spPr>
        <p:txBody>
          <a:bodyPr>
            <a:normAutofit fontScale="85000" lnSpcReduction="20000"/>
          </a:bodyPr>
          <a:lstStyle/>
          <a:p>
            <a:r>
              <a:rPr lang="en-US" sz="2200" dirty="0" smtClean="0"/>
              <a:t>If you jump, move the sprite upwards by increasing the Y coordinates, then decrease them to fall back to the same level</a:t>
            </a:r>
          </a:p>
          <a:p>
            <a:r>
              <a:rPr lang="en-US" sz="2200" dirty="0" smtClean="0"/>
              <a:t>If you jump onto a platform, the system will check that the character has landed on the platform and will set the new “ground” to be the platform until the player jumps down or moves off of the platform</a:t>
            </a:r>
            <a:r>
              <a:rPr lang="en-US" dirty="0" smtClean="0"/>
              <a:t/>
            </a:r>
            <a:br>
              <a:rPr lang="en-US" dirty="0" smtClean="0"/>
            </a:br>
            <a:endParaRPr lang="en-US" dirty="0"/>
          </a:p>
        </p:txBody>
      </p:sp>
    </p:spTree>
    <p:extLst>
      <p:ext uri="{BB962C8B-B14F-4D97-AF65-F5344CB8AC3E}">
        <p14:creationId xmlns:p14="http://schemas.microsoft.com/office/powerpoint/2010/main" val="1712927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Verilog Example</a:t>
            </a:r>
            <a:endParaRPr lang="en-US" dirty="0">
              <a:solidFill>
                <a:schemeClr val="bg1"/>
              </a:solidFill>
              <a:latin typeface="Bauhaus 93" panose="04030905020B02020C02" pitchFamily="82" charset="0"/>
            </a:endParaRPr>
          </a:p>
        </p:txBody>
      </p:sp>
      <p:pic>
        <p:nvPicPr>
          <p:cNvPr id="6" name="IMG_0277.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0100" y="1357078"/>
            <a:ext cx="7467600" cy="4200525"/>
          </a:xfrm>
          <a:prstGeom prst="rect">
            <a:avLst/>
          </a:prstGeom>
        </p:spPr>
      </p:pic>
    </p:spTree>
    <p:extLst>
      <p:ext uri="{BB962C8B-B14F-4D97-AF65-F5344CB8AC3E}">
        <p14:creationId xmlns:p14="http://schemas.microsoft.com/office/powerpoint/2010/main" val="1831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Verilog Example</a:t>
            </a:r>
            <a:endParaRPr lang="en-US" dirty="0">
              <a:solidFill>
                <a:schemeClr val="bg1"/>
              </a:solidFill>
              <a:latin typeface="Bauhaus 93" panose="04030905020B02020C02" pitchFamily="82" charset="0"/>
            </a:endParaRPr>
          </a:p>
        </p:txBody>
      </p:sp>
      <p:sp>
        <p:nvSpPr>
          <p:cNvPr id="3" name="Up Arrow 2"/>
          <p:cNvSpPr/>
          <p:nvPr/>
        </p:nvSpPr>
        <p:spPr>
          <a:xfrm>
            <a:off x="4081972" y="1943100"/>
            <a:ext cx="381000" cy="508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077200"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a:t>
            </a:r>
            <a:endParaRPr lang="en-US" dirty="0"/>
          </a:p>
        </p:txBody>
      </p:sp>
      <p:pic>
        <p:nvPicPr>
          <p:cNvPr id="15364" name="Picture 4" descr="C:\Users\Omar\Pictures\hitlog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 y="1311835"/>
            <a:ext cx="5722938" cy="4291012"/>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Omar\Downloads\New Omar Pun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524000"/>
            <a:ext cx="4876800" cy="406400"/>
          </a:xfrm>
          <a:prstGeom prst="rect">
            <a:avLst/>
          </a:prstGeom>
          <a:noFill/>
          <a:extLst>
            <a:ext uri="{909E8E84-426E-40DD-AFC4-6F175D3DCCD1}">
              <a14:hiddenFill xmlns:a14="http://schemas.microsoft.com/office/drawing/2010/main">
                <a:solidFill>
                  <a:srgbClr val="FFFFFF"/>
                </a:solidFill>
              </a14:hiddenFill>
            </a:ext>
          </a:extLst>
        </p:spPr>
      </p:pic>
      <p:sp>
        <p:nvSpPr>
          <p:cNvPr id="10" name="Up Arrow 9"/>
          <p:cNvSpPr/>
          <p:nvPr/>
        </p:nvSpPr>
        <p:spPr>
          <a:xfrm>
            <a:off x="5677218"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200</a:t>
            </a:r>
            <a:endParaRPr lang="en-US" dirty="0"/>
          </a:p>
        </p:txBody>
      </p:sp>
      <p:sp>
        <p:nvSpPr>
          <p:cNvPr id="11" name="Up Arrow 10"/>
          <p:cNvSpPr/>
          <p:nvPr/>
        </p:nvSpPr>
        <p:spPr>
          <a:xfrm>
            <a:off x="4081972"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12" name="Up Arrow 11"/>
          <p:cNvSpPr/>
          <p:nvPr/>
        </p:nvSpPr>
        <p:spPr>
          <a:xfrm>
            <a:off x="7666038"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450</a:t>
            </a:r>
            <a:endParaRPr lang="en-US" dirty="0"/>
          </a:p>
        </p:txBody>
      </p:sp>
      <p:sp>
        <p:nvSpPr>
          <p:cNvPr id="14" name="Up Arrow 13"/>
          <p:cNvSpPr/>
          <p:nvPr/>
        </p:nvSpPr>
        <p:spPr>
          <a:xfrm>
            <a:off x="8534400" y="196596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550</a:t>
            </a:r>
            <a:endParaRPr lang="en-US" dirty="0"/>
          </a:p>
        </p:txBody>
      </p:sp>
      <p:pic>
        <p:nvPicPr>
          <p:cNvPr id="15365" name="Picture 5" descr="C:\Users\Omar\Downloads\tes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762" y="3266841"/>
            <a:ext cx="1646238" cy="381000"/>
          </a:xfrm>
          <a:prstGeom prst="rect">
            <a:avLst/>
          </a:prstGeom>
          <a:noFill/>
          <a:extLst>
            <a:ext uri="{909E8E84-426E-40DD-AFC4-6F175D3DCCD1}">
              <a14:hiddenFill xmlns:a14="http://schemas.microsoft.com/office/drawing/2010/main">
                <a:solidFill>
                  <a:srgbClr val="FFFFFF"/>
                </a:solidFill>
              </a14:hiddenFill>
            </a:ext>
          </a:extLst>
        </p:spPr>
      </p:pic>
      <p:sp>
        <p:nvSpPr>
          <p:cNvPr id="17" name="Up Arrow 16"/>
          <p:cNvSpPr/>
          <p:nvPr/>
        </p:nvSpPr>
        <p:spPr>
          <a:xfrm>
            <a:off x="7292658" y="373380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a:t>
            </a:r>
            <a:endParaRPr lang="en-US" dirty="0"/>
          </a:p>
        </p:txBody>
      </p:sp>
      <p:sp>
        <p:nvSpPr>
          <p:cNvPr id="18" name="Up Arrow 17"/>
          <p:cNvSpPr/>
          <p:nvPr/>
        </p:nvSpPr>
        <p:spPr>
          <a:xfrm>
            <a:off x="8077200" y="3733800"/>
            <a:ext cx="381000" cy="8534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600</a:t>
            </a:r>
            <a:endParaRPr lang="en-US" dirty="0"/>
          </a:p>
        </p:txBody>
      </p:sp>
    </p:spTree>
    <p:extLst>
      <p:ext uri="{BB962C8B-B14F-4D97-AF65-F5344CB8AC3E}">
        <p14:creationId xmlns:p14="http://schemas.microsoft.com/office/powerpoint/2010/main" val="3531920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Successes (Complete Features)</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371600"/>
            <a:ext cx="8229600" cy="4525963"/>
          </a:xfrm>
        </p:spPr>
        <p:txBody>
          <a:bodyPr>
            <a:noAutofit/>
          </a:bodyPr>
          <a:lstStyle/>
          <a:p>
            <a:r>
              <a:rPr lang="en-US" sz="1800" dirty="0" smtClean="0"/>
              <a:t>Complete Menu System</a:t>
            </a:r>
          </a:p>
          <a:p>
            <a:pPr lvl="1"/>
            <a:r>
              <a:rPr lang="en-US" sz="1800" dirty="0" smtClean="0"/>
              <a:t>Title Screen</a:t>
            </a:r>
          </a:p>
          <a:p>
            <a:pPr lvl="1"/>
            <a:r>
              <a:rPr lang="en-US" sz="1800" dirty="0" smtClean="0"/>
              <a:t>Game Over Screen</a:t>
            </a:r>
          </a:p>
          <a:p>
            <a:r>
              <a:rPr lang="en-US" sz="1800" dirty="0" smtClean="0"/>
              <a:t>Complete Movement System</a:t>
            </a:r>
            <a:endParaRPr lang="en-US" sz="1800" dirty="0"/>
          </a:p>
          <a:p>
            <a:pPr lvl="1"/>
            <a:r>
              <a:rPr lang="en-US" sz="1800" dirty="0" smtClean="0"/>
              <a:t>Left, Right, Jumping up and down</a:t>
            </a:r>
            <a:endParaRPr lang="en-US" sz="1800" dirty="0"/>
          </a:p>
          <a:p>
            <a:pPr lvl="1"/>
            <a:r>
              <a:rPr lang="en-US" sz="1800" dirty="0" smtClean="0"/>
              <a:t>Collision detection with walls, platforms</a:t>
            </a:r>
          </a:p>
          <a:p>
            <a:r>
              <a:rPr lang="en-US" sz="1800" dirty="0"/>
              <a:t>Complete </a:t>
            </a:r>
            <a:r>
              <a:rPr lang="en-US" sz="1800" dirty="0" smtClean="0"/>
              <a:t>Combat </a:t>
            </a:r>
            <a:r>
              <a:rPr lang="en-US" sz="1800" dirty="0"/>
              <a:t>System</a:t>
            </a:r>
          </a:p>
          <a:p>
            <a:pPr lvl="1"/>
            <a:r>
              <a:rPr lang="en-US" sz="1800" dirty="0" smtClean="0"/>
              <a:t>Able to kill enemies</a:t>
            </a:r>
            <a:endParaRPr lang="en-US" sz="1800" dirty="0"/>
          </a:p>
          <a:p>
            <a:pPr lvl="1"/>
            <a:r>
              <a:rPr lang="en-US" sz="1800" dirty="0" smtClean="0"/>
              <a:t>Able to be killed by enemies</a:t>
            </a:r>
          </a:p>
          <a:p>
            <a:pPr lvl="1"/>
            <a:r>
              <a:rPr lang="en-US" sz="1800" dirty="0" smtClean="0"/>
              <a:t>Special boss battles</a:t>
            </a:r>
          </a:p>
          <a:p>
            <a:r>
              <a:rPr lang="en-US" sz="1800" dirty="0" smtClean="0"/>
              <a:t>Complete Graphics</a:t>
            </a:r>
            <a:endParaRPr lang="en-US" sz="1800" dirty="0"/>
          </a:p>
          <a:p>
            <a:pPr lvl="1"/>
            <a:r>
              <a:rPr lang="en-US" sz="1800" dirty="0" smtClean="0"/>
              <a:t>Fully animated character sprites</a:t>
            </a:r>
          </a:p>
          <a:p>
            <a:pPr lvl="1"/>
            <a:r>
              <a:rPr lang="en-US" sz="1800" dirty="0" smtClean="0"/>
              <a:t>Custom backgrounds with unique platforms</a:t>
            </a:r>
            <a:endParaRPr lang="en-US" sz="1800" dirty="0"/>
          </a:p>
          <a:p>
            <a:pPr marL="457200" lvl="1" indent="0">
              <a:buNone/>
            </a:pPr>
            <a:endParaRPr lang="en-US" sz="1800" dirty="0"/>
          </a:p>
          <a:p>
            <a:pPr marL="457200" lvl="1" indent="0">
              <a:buNone/>
            </a:pPr>
            <a:endParaRPr lang="en-US" sz="1800" dirty="0"/>
          </a:p>
          <a:p>
            <a:pPr marL="457200" lvl="1" indent="0">
              <a:buNone/>
            </a:pPr>
            <a:endParaRPr lang="en-US" sz="1800" dirty="0" smtClean="0"/>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054803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Failures (Incomplete Features)</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600" dirty="0" smtClean="0"/>
              <a:t>Imperfect Graphics (fix imminent) </a:t>
            </a:r>
          </a:p>
          <a:p>
            <a:pPr lvl="1"/>
            <a:r>
              <a:rPr lang="en-US" sz="2600" dirty="0" smtClean="0"/>
              <a:t>Although sprites and animations load perfectly, there is a slight graphical error where the null/transparent pixels appear as black pixels</a:t>
            </a:r>
          </a:p>
          <a:p>
            <a:r>
              <a:rPr lang="en-US" sz="2600" dirty="0" smtClean="0"/>
              <a:t>Multiplayer </a:t>
            </a:r>
            <a:r>
              <a:rPr lang="en-US" sz="2600" dirty="0" smtClean="0"/>
              <a:t>Mode &amp; Audio Controller</a:t>
            </a:r>
            <a:endParaRPr lang="en-US" sz="2600" dirty="0"/>
          </a:p>
          <a:p>
            <a:pPr lvl="1"/>
            <a:r>
              <a:rPr lang="en-US" sz="2600" dirty="0"/>
              <a:t>R</a:t>
            </a:r>
            <a:r>
              <a:rPr lang="en-US" sz="2600" dirty="0" smtClean="0"/>
              <a:t>emoved </a:t>
            </a:r>
            <a:r>
              <a:rPr lang="en-US" sz="2600" dirty="0" smtClean="0"/>
              <a:t>due to time constraints</a:t>
            </a:r>
            <a:endParaRPr lang="en-US" sz="2600" dirty="0"/>
          </a:p>
          <a:p>
            <a:r>
              <a:rPr lang="en-US" sz="2600" dirty="0" smtClean="0"/>
              <a:t>More Content</a:t>
            </a:r>
            <a:endParaRPr lang="en-US" sz="2600" dirty="0"/>
          </a:p>
          <a:p>
            <a:pPr lvl="1"/>
            <a:r>
              <a:rPr lang="en-US" sz="2600" dirty="0" smtClean="0"/>
              <a:t>More levels, enemy types, and boss </a:t>
            </a:r>
            <a:r>
              <a:rPr lang="en-US" sz="2600" dirty="0" smtClean="0"/>
              <a:t>battles</a:t>
            </a:r>
            <a:endParaRPr lang="en-US" sz="2600" dirty="0"/>
          </a:p>
          <a:p>
            <a:endParaRPr lang="en-US" sz="3000" dirty="0"/>
          </a:p>
        </p:txBody>
      </p:sp>
    </p:spTree>
    <p:extLst>
      <p:ext uri="{BB962C8B-B14F-4D97-AF65-F5344CB8AC3E}">
        <p14:creationId xmlns:p14="http://schemas.microsoft.com/office/powerpoint/2010/main" val="702039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Still to Do</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600" dirty="0" smtClean="0"/>
              <a:t>Finish implementing more levels, enemies, and bosses</a:t>
            </a:r>
            <a:br>
              <a:rPr lang="en-US" sz="2600" dirty="0" smtClean="0"/>
            </a:br>
            <a:endParaRPr lang="en-US" sz="2600" dirty="0" smtClean="0"/>
          </a:p>
          <a:p>
            <a:r>
              <a:rPr lang="en-US" sz="2600" dirty="0" smtClean="0"/>
              <a:t>Complete JAMMA interface testing</a:t>
            </a:r>
            <a:br>
              <a:rPr lang="en-US" sz="2600" dirty="0" smtClean="0"/>
            </a:br>
            <a:endParaRPr lang="en-US" sz="2600" dirty="0" smtClean="0"/>
          </a:p>
          <a:p>
            <a:r>
              <a:rPr lang="en-US" sz="2600" dirty="0" smtClean="0"/>
              <a:t>Fix transparent graphic error</a:t>
            </a:r>
            <a:br>
              <a:rPr lang="en-US" sz="2600" dirty="0" smtClean="0"/>
            </a:br>
            <a:endParaRPr lang="en-US" sz="3000" dirty="0" smtClean="0"/>
          </a:p>
          <a:p>
            <a:r>
              <a:rPr lang="en-US" sz="2600" dirty="0" smtClean="0"/>
              <a:t>Complete game documentation with full SRAM load-order list</a:t>
            </a:r>
            <a:endParaRPr lang="en-US" sz="2600" dirty="0"/>
          </a:p>
        </p:txBody>
      </p:sp>
    </p:spTree>
    <p:extLst>
      <p:ext uri="{BB962C8B-B14F-4D97-AF65-F5344CB8AC3E}">
        <p14:creationId xmlns:p14="http://schemas.microsoft.com/office/powerpoint/2010/main" val="2311945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Design Tradeoffs</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400" dirty="0" smtClean="0"/>
              <a:t>Memory Limitation</a:t>
            </a:r>
          </a:p>
          <a:p>
            <a:pPr lvl="1"/>
            <a:r>
              <a:rPr lang="en-US" sz="2400" dirty="0" smtClean="0"/>
              <a:t>Due to the constraints of memory, we have been forced to simplify a lot of the animations so that the </a:t>
            </a:r>
            <a:r>
              <a:rPr lang="en-US" sz="2400" dirty="0" err="1" smtClean="0"/>
              <a:t>spritesheets</a:t>
            </a:r>
            <a:r>
              <a:rPr lang="en-US" sz="2400" dirty="0" smtClean="0"/>
              <a:t> can reduce in size</a:t>
            </a:r>
            <a:endParaRPr lang="en-US" sz="2400" dirty="0" smtClean="0"/>
          </a:p>
          <a:p>
            <a:r>
              <a:rPr lang="en-US" sz="2400" dirty="0" smtClean="0"/>
              <a:t>Time Constraints for Content</a:t>
            </a:r>
          </a:p>
          <a:p>
            <a:pPr lvl="1"/>
            <a:r>
              <a:rPr lang="en-US" sz="2400" dirty="0" smtClean="0"/>
              <a:t>Setbacks after dealing with memory loading issues have resulted in a simplified combat system (one attack instead of two) and fewer unique enemy types</a:t>
            </a:r>
          </a:p>
          <a:p>
            <a:pPr lvl="1"/>
            <a:r>
              <a:rPr lang="en-US" sz="2400" dirty="0" smtClean="0"/>
              <a:t>Full features such as the audio controller and a multiplayer mode have also been removed</a:t>
            </a:r>
            <a:endParaRPr lang="en-US" sz="2400" dirty="0" smtClean="0"/>
          </a:p>
          <a:p>
            <a:endParaRPr lang="en-US" sz="2400" dirty="0"/>
          </a:p>
        </p:txBody>
      </p:sp>
    </p:spTree>
    <p:extLst>
      <p:ext uri="{BB962C8B-B14F-4D97-AF65-F5344CB8AC3E}">
        <p14:creationId xmlns:p14="http://schemas.microsoft.com/office/powerpoint/2010/main" val="2653077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Work Split</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447800"/>
            <a:ext cx="8229600" cy="4525963"/>
          </a:xfrm>
        </p:spPr>
        <p:txBody>
          <a:bodyPr>
            <a:normAutofit/>
          </a:bodyPr>
          <a:lstStyle/>
          <a:p>
            <a:r>
              <a:rPr lang="en-US" sz="2800" dirty="0" smtClean="0"/>
              <a:t>Omar:</a:t>
            </a:r>
          </a:p>
          <a:p>
            <a:pPr lvl="1"/>
            <a:r>
              <a:rPr lang="en-US" sz="2400" dirty="0" smtClean="0"/>
              <a:t>Sprite design</a:t>
            </a:r>
          </a:p>
          <a:p>
            <a:pPr lvl="1"/>
            <a:r>
              <a:rPr lang="en-US" sz="2400" dirty="0" smtClean="0"/>
              <a:t>Memory loading</a:t>
            </a:r>
          </a:p>
          <a:p>
            <a:pPr lvl="1"/>
            <a:r>
              <a:rPr lang="en-US" sz="2400" dirty="0" smtClean="0"/>
              <a:t>Animations</a:t>
            </a:r>
          </a:p>
          <a:p>
            <a:pPr lvl="1"/>
            <a:r>
              <a:rPr lang="en-US" sz="2400" dirty="0" smtClean="0"/>
              <a:t>Menu </a:t>
            </a:r>
            <a:r>
              <a:rPr lang="en-US" sz="2400" dirty="0" smtClean="0"/>
              <a:t>system</a:t>
            </a:r>
          </a:p>
          <a:p>
            <a:r>
              <a:rPr lang="en-US" sz="2800" dirty="0" smtClean="0"/>
              <a:t>Bill:</a:t>
            </a:r>
          </a:p>
          <a:p>
            <a:pPr lvl="1"/>
            <a:r>
              <a:rPr lang="en-US" sz="2400" dirty="0" smtClean="0"/>
              <a:t>Movement system</a:t>
            </a:r>
          </a:p>
          <a:p>
            <a:pPr lvl="1"/>
            <a:r>
              <a:rPr lang="en-US" sz="2400" dirty="0" smtClean="0"/>
              <a:t>Combat system</a:t>
            </a:r>
          </a:p>
          <a:p>
            <a:pPr lvl="1"/>
            <a:r>
              <a:rPr lang="en-US" sz="2400" dirty="0" smtClean="0"/>
              <a:t>Platforming </a:t>
            </a:r>
            <a:r>
              <a:rPr lang="en-US" sz="2400" dirty="0" smtClean="0"/>
              <a:t>system</a:t>
            </a:r>
            <a:endParaRPr lang="en-US" sz="2400" dirty="0"/>
          </a:p>
        </p:txBody>
      </p:sp>
    </p:spTree>
    <p:extLst>
      <p:ext uri="{BB962C8B-B14F-4D97-AF65-F5344CB8AC3E}">
        <p14:creationId xmlns:p14="http://schemas.microsoft.com/office/powerpoint/2010/main" val="209723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ea typeface="Calibri"/>
                <a:cs typeface="Calibri"/>
                <a:sym typeface="Calibri"/>
              </a:rPr>
              <a:t>Goals</a:t>
            </a:r>
            <a:endParaRPr lang="en-US" dirty="0"/>
          </a:p>
        </p:txBody>
      </p:sp>
      <p:sp>
        <p:nvSpPr>
          <p:cNvPr id="3" name="Content Placeholder 2"/>
          <p:cNvSpPr>
            <a:spLocks noGrp="1"/>
          </p:cNvSpPr>
          <p:nvPr>
            <p:ph idx="1"/>
          </p:nvPr>
        </p:nvSpPr>
        <p:spPr/>
        <p:txBody>
          <a:bodyPr>
            <a:normAutofit/>
          </a:bodyPr>
          <a:lstStyle/>
          <a:p>
            <a:r>
              <a:rPr lang="en-US" sz="2800" dirty="0" smtClean="0"/>
              <a:t>Creating an original arcade-style </a:t>
            </a:r>
            <a:r>
              <a:rPr lang="en-US" sz="2800" dirty="0" smtClean="0"/>
              <a:t>side-</a:t>
            </a:r>
            <a:r>
              <a:rPr lang="en-US" sz="2800" dirty="0" err="1" smtClean="0"/>
              <a:t>scroller</a:t>
            </a:r>
            <a:r>
              <a:rPr lang="en-US" sz="2800" dirty="0" smtClean="0"/>
              <a:t> </a:t>
            </a:r>
            <a:r>
              <a:rPr lang="en-US" sz="2800" dirty="0" smtClean="0"/>
              <a:t>game akin to Mega Man, Metroid, and Contra</a:t>
            </a:r>
          </a:p>
          <a:p>
            <a:r>
              <a:rPr lang="en-US" sz="2800" dirty="0" smtClean="0"/>
              <a:t>Long and challenging campaign mode with varied level design and boss battles</a:t>
            </a:r>
          </a:p>
          <a:p>
            <a:r>
              <a:rPr lang="en-US" sz="2800" dirty="0" smtClean="0"/>
              <a:t>Functional in the arcade cabinet</a:t>
            </a:r>
          </a:p>
          <a:p>
            <a:r>
              <a:rPr lang="en-US" sz="2800" dirty="0" smtClean="0"/>
              <a:t>Prime entertainment for anyone who enjoys a </a:t>
            </a:r>
            <a:r>
              <a:rPr lang="en-US" sz="2800" dirty="0" smtClean="0"/>
              <a:t>challenge who happens to find themselves in the Photonics building</a:t>
            </a:r>
            <a:endParaRPr lang="en-US" sz="2800" dirty="0" smtClean="0"/>
          </a:p>
        </p:txBody>
      </p:sp>
      <p:pic>
        <p:nvPicPr>
          <p:cNvPr id="1027" name="Picture 3" descr="C:\Users\Omar\Downloads\Bill Revised.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13" y="483870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mar\Downloads\New Omar Punch.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305800" y="48006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12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4098" name="Picture 2" descr="C:\Users\Omar\Downloads\Wild Pikachu.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3870977"/>
            <a:ext cx="2657474" cy="177164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Omar\Downloads\Drunk Mari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6200" y="3917014"/>
            <a:ext cx="2588418" cy="17256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Omar\Downloads\Finished Blue Ninja.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0800" y="3985276"/>
            <a:ext cx="16573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Omar\Downloads\Finished Red Ninja.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648200" y="3966226"/>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34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5122" name="Picture 2" descr="C:\Users\Omar\Downloads\Finished Bil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5399"/>
            <a:ext cx="43434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Omar\Downloads\GameOver Final.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171341"/>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937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6147" name="Picture 3" descr="C:\Users\Omar\Downloads\New Omar Punch.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00600" y="1284460"/>
            <a:ext cx="4353208" cy="435320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Omar\Downloads\Explosion (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9054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Omar\Downloads\Explosion (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9624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41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7170" name="Picture 2" descr="C:\Users\Omar\Downloads\Title 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295400"/>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5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8194" name="Picture 2" descr="C:\Users\Omar\Downloads\rooftop_f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271353"/>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84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9218" name="Picture 2" descr="C:\Users\Omar\Downloads\new swa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295400"/>
            <a:ext cx="5791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61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10242" name="Picture 2" descr="C:\Users\Omar\Downloads\Boss Roo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271353"/>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40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3" name="IMG_028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2000" y="1335647"/>
            <a:ext cx="7543800" cy="4243388"/>
          </a:xfrm>
          <a:prstGeom prst="rect">
            <a:avLst/>
          </a:prstGeom>
        </p:spPr>
      </p:pic>
    </p:spTree>
    <p:extLst>
      <p:ext uri="{BB962C8B-B14F-4D97-AF65-F5344CB8AC3E}">
        <p14:creationId xmlns:p14="http://schemas.microsoft.com/office/powerpoint/2010/main" val="12888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Demonstration of Progress</a:t>
            </a:r>
            <a:endParaRPr lang="en-US" dirty="0">
              <a:solidFill>
                <a:schemeClr val="bg1"/>
              </a:solidFill>
              <a:latin typeface="Bauhaus 93" panose="04030905020B02020C02" pitchFamily="82" charset="0"/>
            </a:endParaRPr>
          </a:p>
        </p:txBody>
      </p:sp>
      <p:pic>
        <p:nvPicPr>
          <p:cNvPr id="11266" name="Picture 2" descr="C:\Users\Omar\Downloads\Red Ninja Pink 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191000"/>
            <a:ext cx="9220200" cy="658586"/>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Omar\Downloads\Finished Red Ninja with Deat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362200"/>
            <a:ext cx="9220200" cy="65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439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Omar\Pictures\backgrou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fontScale="90000"/>
          </a:bodyPr>
          <a:lstStyle/>
          <a:p>
            <a:r>
              <a:rPr lang="en-US" dirty="0" smtClean="0">
                <a:solidFill>
                  <a:schemeClr val="bg1"/>
                </a:solidFill>
                <a:latin typeface="Bauhaus 93" panose="04030905020B02020C02" pitchFamily="82" charset="0"/>
                <a:ea typeface="Calibri"/>
                <a:cs typeface="Calibri"/>
                <a:sym typeface="Calibri"/>
              </a:rPr>
              <a:t>Bill and Omar’s </a:t>
            </a:r>
            <a:br>
              <a:rPr lang="en-US" dirty="0" smtClean="0">
                <a:solidFill>
                  <a:schemeClr val="bg1"/>
                </a:solidFill>
                <a:latin typeface="Bauhaus 93" panose="04030905020B02020C02" pitchFamily="82" charset="0"/>
                <a:ea typeface="Calibri"/>
                <a:cs typeface="Calibri"/>
                <a:sym typeface="Calibri"/>
              </a:rPr>
            </a:br>
            <a:r>
              <a:rPr lang="en-US" dirty="0" smtClean="0">
                <a:solidFill>
                  <a:schemeClr val="bg1"/>
                </a:solidFill>
                <a:latin typeface="Bauhaus 93" panose="04030905020B02020C02" pitchFamily="82" charset="0"/>
                <a:ea typeface="Calibri"/>
                <a:cs typeface="Calibri"/>
                <a:sym typeface="Calibri"/>
              </a:rPr>
              <a:t>Excellent Adventure</a:t>
            </a:r>
            <a:endParaRPr lang="en-US" dirty="0">
              <a:solidFill>
                <a:schemeClr val="bg1"/>
              </a:solidFill>
            </a:endParaRPr>
          </a:p>
        </p:txBody>
      </p:sp>
      <p:sp>
        <p:nvSpPr>
          <p:cNvPr id="7" name="Title 3"/>
          <p:cNvSpPr txBox="1">
            <a:spLocks/>
          </p:cNvSpPr>
          <p:nvPr/>
        </p:nvSpPr>
        <p:spPr>
          <a:xfrm>
            <a:off x="457200" y="58674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bg1"/>
                </a:solidFill>
                <a:latin typeface="Bauhaus 93" panose="04030905020B02020C02" pitchFamily="82" charset="0"/>
                <a:sym typeface="Calibri"/>
              </a:rPr>
              <a:t>4.30.15</a:t>
            </a:r>
            <a:endParaRPr lang="en-US" sz="2800" dirty="0">
              <a:solidFill>
                <a:schemeClr val="bg1"/>
              </a:solidFill>
            </a:endParaRPr>
          </a:p>
        </p:txBody>
      </p:sp>
    </p:spTree>
    <p:extLst>
      <p:ext uri="{BB962C8B-B14F-4D97-AF65-F5344CB8AC3E}">
        <p14:creationId xmlns:p14="http://schemas.microsoft.com/office/powerpoint/2010/main" val="1784336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Short Functionality</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Player character can move left, right, and jump up to and down from </a:t>
            </a:r>
            <a:r>
              <a:rPr lang="en-US" sz="2800" dirty="0" smtClean="0"/>
              <a:t>platforms, as well as attack </a:t>
            </a:r>
            <a:endParaRPr lang="en-US" sz="2800" dirty="0" smtClean="0"/>
          </a:p>
          <a:p>
            <a:r>
              <a:rPr lang="en-US" sz="2800" dirty="0" smtClean="0"/>
              <a:t>Enemy AI characters will patrol defined locations and attack the player character when a fatal attack can be inflicted </a:t>
            </a:r>
            <a:endParaRPr lang="en-US" sz="2800" dirty="0" smtClean="0"/>
          </a:p>
          <a:p>
            <a:r>
              <a:rPr lang="en-US" sz="2800" dirty="0" smtClean="0"/>
              <a:t>Boss battles will have unique AI to challenge the player</a:t>
            </a:r>
            <a:endParaRPr lang="en-US" sz="2800" dirty="0" smtClean="0"/>
          </a:p>
          <a:p>
            <a:pPr marL="0" indent="0">
              <a:buNone/>
            </a:pPr>
            <a:endParaRPr lang="en-US" sz="2800" dirty="0"/>
          </a:p>
        </p:txBody>
      </p:sp>
      <p:pic>
        <p:nvPicPr>
          <p:cNvPr id="3074" name="Picture 2" descr="C:\Users\Omar\Downloads\Drunk Mario.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4279" y="4805036"/>
            <a:ext cx="1241121" cy="82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710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Short Functionality</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Custom </a:t>
            </a:r>
            <a:r>
              <a:rPr lang="en-US" sz="2800" dirty="0" err="1" smtClean="0"/>
              <a:t>spritesheets</a:t>
            </a:r>
            <a:r>
              <a:rPr lang="en-US" sz="2800" dirty="0" smtClean="0"/>
              <a:t> were designed, saved as .</a:t>
            </a:r>
            <a:r>
              <a:rPr lang="en-US" sz="2800" dirty="0" err="1" smtClean="0"/>
              <a:t>png</a:t>
            </a:r>
            <a:r>
              <a:rPr lang="en-US" sz="2800" dirty="0" smtClean="0"/>
              <a:t> files, converted to .</a:t>
            </a:r>
            <a:r>
              <a:rPr lang="en-US" sz="2800" dirty="0" err="1" smtClean="0"/>
              <a:t>coe</a:t>
            </a:r>
            <a:r>
              <a:rPr lang="en-US" sz="2800" dirty="0" smtClean="0"/>
              <a:t> files, then converted a last time to .bin files</a:t>
            </a:r>
          </a:p>
          <a:p>
            <a:r>
              <a:rPr lang="en-US" sz="2800" dirty="0" smtClean="0"/>
              <a:t>These .bin files are then loaded into the SRAM of the FPGA and are accessed by our code</a:t>
            </a:r>
          </a:p>
          <a:p>
            <a:r>
              <a:rPr lang="en-US" sz="2800" dirty="0" smtClean="0"/>
              <a:t>Animations are created by cycling through the </a:t>
            </a:r>
            <a:r>
              <a:rPr lang="en-US" sz="2800" dirty="0" err="1" smtClean="0"/>
              <a:t>spritesheet</a:t>
            </a:r>
            <a:r>
              <a:rPr lang="en-US" sz="2800" dirty="0"/>
              <a:t> </a:t>
            </a:r>
            <a:r>
              <a:rPr lang="en-US" sz="2800" dirty="0" smtClean="0"/>
              <a:t>of each individual sprite to create a smooth transition</a:t>
            </a:r>
            <a:endParaRPr lang="en-US" sz="2800" dirty="0"/>
          </a:p>
        </p:txBody>
      </p:sp>
      <p:pic>
        <p:nvPicPr>
          <p:cNvPr id="2050" name="Picture 2" descr="C:\Users\Omar\Downloads\Wild Pikachu.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6512" y="4776504"/>
            <a:ext cx="1282874" cy="85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88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Short Specification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447800"/>
            <a:ext cx="8229600" cy="4525963"/>
          </a:xfrm>
        </p:spPr>
        <p:txBody>
          <a:bodyPr>
            <a:normAutofit/>
          </a:bodyPr>
          <a:lstStyle/>
          <a:p>
            <a:r>
              <a:rPr lang="en-US" sz="2700" dirty="0" smtClean="0"/>
              <a:t>Creating an original side-</a:t>
            </a:r>
            <a:r>
              <a:rPr lang="en-US" sz="2700" dirty="0" err="1" smtClean="0"/>
              <a:t>scroller</a:t>
            </a:r>
            <a:r>
              <a:rPr lang="en-US" sz="2700" dirty="0"/>
              <a:t> </a:t>
            </a:r>
            <a:r>
              <a:rPr lang="en-US" sz="2700" dirty="0" smtClean="0"/>
              <a:t>adventure game inspired by the retro classics</a:t>
            </a:r>
          </a:p>
          <a:p>
            <a:r>
              <a:rPr lang="en-US" sz="2700" dirty="0" smtClean="0"/>
              <a:t>Play as two different characters </a:t>
            </a:r>
          </a:p>
          <a:p>
            <a:r>
              <a:rPr lang="en-US" sz="2700" dirty="0" smtClean="0"/>
              <a:t>Design custom artwork with homages to classic games to display through the VGA display</a:t>
            </a:r>
            <a:endParaRPr lang="en-US" sz="2700" dirty="0" smtClean="0"/>
          </a:p>
          <a:p>
            <a:r>
              <a:rPr lang="en-US" sz="2700" dirty="0" smtClean="0"/>
              <a:t>Use the </a:t>
            </a:r>
            <a:r>
              <a:rPr lang="en-US" sz="2700" dirty="0" err="1" smtClean="0"/>
              <a:t>Digilent</a:t>
            </a:r>
            <a:r>
              <a:rPr lang="en-US" sz="2700" dirty="0" smtClean="0"/>
              <a:t> </a:t>
            </a:r>
            <a:r>
              <a:rPr lang="en-US" sz="2700" dirty="0" smtClean="0"/>
              <a:t>Nexys3 Spartan-6 FPGA Board</a:t>
            </a:r>
          </a:p>
          <a:p>
            <a:r>
              <a:rPr lang="en-US" sz="2700" dirty="0" smtClean="0"/>
              <a:t>Functional game controls through J</a:t>
            </a:r>
            <a:r>
              <a:rPr lang="en-US" sz="2700" dirty="0" smtClean="0"/>
              <a:t>AMMA Interface for arcade cabinet</a:t>
            </a:r>
            <a:endParaRPr lang="en-US" sz="2700" dirty="0" smtClean="0"/>
          </a:p>
          <a:p>
            <a:r>
              <a:rPr lang="en-US" sz="2700" dirty="0" smtClean="0"/>
              <a:t>Load sprites into memory using the</a:t>
            </a:r>
            <a:r>
              <a:rPr lang="en-US" sz="2700" dirty="0" smtClean="0"/>
              <a:t> Adept </a:t>
            </a:r>
            <a:r>
              <a:rPr lang="en-US" sz="2700" dirty="0" smtClean="0"/>
              <a:t>Tool</a:t>
            </a:r>
            <a:endParaRPr lang="en-US" sz="2700" dirty="0"/>
          </a:p>
        </p:txBody>
      </p:sp>
    </p:spTree>
    <p:extLst>
      <p:ext uri="{BB962C8B-B14F-4D97-AF65-F5344CB8AC3E}">
        <p14:creationId xmlns:p14="http://schemas.microsoft.com/office/powerpoint/2010/main" val="714823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Player Movement:</a:t>
            </a:r>
          </a:p>
          <a:p>
            <a:pPr lvl="1"/>
            <a:r>
              <a:rPr lang="en-US" sz="2400" dirty="0" smtClean="0"/>
              <a:t>Buttons: Left, Right, Up (Jump), Down, Attack</a:t>
            </a:r>
          </a:p>
          <a:p>
            <a:pPr lvl="1"/>
            <a:r>
              <a:rPr lang="en-US" sz="2400" dirty="0" smtClean="0"/>
              <a:t>Clock Divider samples button presses</a:t>
            </a:r>
          </a:p>
          <a:p>
            <a:pPr lvl="2"/>
            <a:r>
              <a:rPr lang="en-US" sz="2000" dirty="0" smtClean="0"/>
              <a:t>No </a:t>
            </a:r>
            <a:r>
              <a:rPr lang="en-US" sz="2000" dirty="0" err="1" smtClean="0"/>
              <a:t>Debouncer</a:t>
            </a:r>
            <a:r>
              <a:rPr lang="en-US" sz="2000" dirty="0"/>
              <a:t> </a:t>
            </a:r>
            <a:r>
              <a:rPr lang="en-US" sz="2000" dirty="0" smtClean="0"/>
              <a:t>(yet)</a:t>
            </a:r>
            <a:endParaRPr lang="en-US" sz="2000" dirty="0" smtClean="0"/>
          </a:p>
          <a:p>
            <a:pPr lvl="1"/>
            <a:r>
              <a:rPr lang="en-US" sz="2400" dirty="0" smtClean="0"/>
              <a:t>Y-Coordinate control registers </a:t>
            </a:r>
            <a:r>
              <a:rPr lang="en-US" sz="2400" dirty="0" err="1" smtClean="0"/>
              <a:t>base_y</a:t>
            </a:r>
            <a:r>
              <a:rPr lang="en-US" sz="2400" dirty="0" smtClean="0"/>
              <a:t> and </a:t>
            </a:r>
            <a:r>
              <a:rPr lang="en-US" sz="2400" dirty="0" err="1" smtClean="0"/>
              <a:t>top_y</a:t>
            </a:r>
            <a:r>
              <a:rPr lang="en-US" sz="2400" dirty="0" smtClean="0"/>
              <a:t> are set by the players position relative to the platforms</a:t>
            </a:r>
          </a:p>
          <a:p>
            <a:pPr lvl="2"/>
            <a:r>
              <a:rPr lang="en-US" sz="2000" dirty="0" smtClean="0"/>
              <a:t>Verilog Example</a:t>
            </a:r>
          </a:p>
          <a:p>
            <a:pPr lvl="1"/>
            <a:r>
              <a:rPr lang="en-US" sz="2400" dirty="0" smtClean="0"/>
              <a:t>X-Coordinates are bounded by the edges of the screen</a:t>
            </a:r>
          </a:p>
        </p:txBody>
      </p:sp>
    </p:spTree>
    <p:extLst>
      <p:ext uri="{BB962C8B-B14F-4D97-AF65-F5344CB8AC3E}">
        <p14:creationId xmlns:p14="http://schemas.microsoft.com/office/powerpoint/2010/main" val="2337894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a:xfrm>
            <a:off x="419100" y="1447800"/>
            <a:ext cx="8229600" cy="4525963"/>
          </a:xfrm>
        </p:spPr>
        <p:txBody>
          <a:bodyPr>
            <a:normAutofit/>
          </a:bodyPr>
          <a:lstStyle/>
          <a:p>
            <a:r>
              <a:rPr lang="en-US" sz="2800" dirty="0" smtClean="0"/>
              <a:t>Player Combat:</a:t>
            </a:r>
          </a:p>
          <a:p>
            <a:pPr lvl="1"/>
            <a:r>
              <a:rPr lang="en-US" sz="2400" dirty="0" smtClean="0"/>
              <a:t>Checks if player holds down the attack button (so that the animation doesn’t freeze in the attack pose)</a:t>
            </a:r>
          </a:p>
          <a:p>
            <a:pPr lvl="1"/>
            <a:r>
              <a:rPr lang="en-US" sz="2400" dirty="0" smtClean="0"/>
              <a:t>If the character faces right, the animation punches to the right side</a:t>
            </a:r>
          </a:p>
          <a:p>
            <a:pPr lvl="1"/>
            <a:r>
              <a:rPr lang="en-US" sz="2400" dirty="0" smtClean="0"/>
              <a:t>If the character faces left, the animation </a:t>
            </a:r>
            <a:r>
              <a:rPr lang="en-US" sz="2400" dirty="0" smtClean="0"/>
              <a:t> punches to the left side</a:t>
            </a:r>
          </a:p>
          <a:p>
            <a:pPr lvl="1"/>
            <a:r>
              <a:rPr lang="en-US" sz="2400" dirty="0" smtClean="0"/>
              <a:t>If the character models are within range of each other (x coordinates), and on the same platform (y coordinates), a killing blow can be dealt</a:t>
            </a:r>
            <a:endParaRPr lang="en-US" dirty="0"/>
          </a:p>
        </p:txBody>
      </p:sp>
    </p:spTree>
    <p:extLst>
      <p:ext uri="{BB962C8B-B14F-4D97-AF65-F5344CB8AC3E}">
        <p14:creationId xmlns:p14="http://schemas.microsoft.com/office/powerpoint/2010/main" val="3138544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Enemy AI:</a:t>
            </a:r>
          </a:p>
          <a:p>
            <a:pPr lvl="1"/>
            <a:r>
              <a:rPr lang="en-US" sz="2400" dirty="0" smtClean="0"/>
              <a:t>“Patrol” areas defined by us based on the specific level design </a:t>
            </a:r>
          </a:p>
          <a:p>
            <a:pPr lvl="1"/>
            <a:r>
              <a:rPr lang="en-US" sz="2400" dirty="0" smtClean="0"/>
              <a:t>Once </a:t>
            </a:r>
            <a:r>
              <a:rPr lang="en-US" sz="2400" dirty="0" smtClean="0"/>
              <a:t>they reach a certain x coordinate, turn around and walk the other way</a:t>
            </a:r>
          </a:p>
          <a:p>
            <a:pPr lvl="1"/>
            <a:r>
              <a:rPr lang="en-US" sz="2400" dirty="0" smtClean="0"/>
              <a:t>If the player is within a certain x-range, attack</a:t>
            </a:r>
            <a:endParaRPr lang="en-US" dirty="0"/>
          </a:p>
        </p:txBody>
      </p:sp>
      <p:pic>
        <p:nvPicPr>
          <p:cNvPr id="16386" name="Picture 2" descr="C:\Users\Omar\Downloads\Finished Red Ninja.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434340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3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638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Omar\Pictures\backgroun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914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latin typeface="Bauhaus 93" panose="04030905020B02020C02" pitchFamily="82" charset="0"/>
              </a:rPr>
              <a:t>Detailed Functionality </a:t>
            </a:r>
            <a:endParaRPr lang="en-US" dirty="0">
              <a:solidFill>
                <a:schemeClr val="bg1"/>
              </a:solidFill>
              <a:latin typeface="Bauhaus 93" panose="04030905020B02020C02" pitchFamily="82" charset="0"/>
            </a:endParaRPr>
          </a:p>
        </p:txBody>
      </p:sp>
      <p:sp>
        <p:nvSpPr>
          <p:cNvPr id="3" name="Content Placeholder 2"/>
          <p:cNvSpPr>
            <a:spLocks noGrp="1"/>
          </p:cNvSpPr>
          <p:nvPr>
            <p:ph idx="1"/>
          </p:nvPr>
        </p:nvSpPr>
        <p:spPr/>
        <p:txBody>
          <a:bodyPr>
            <a:normAutofit/>
          </a:bodyPr>
          <a:lstStyle/>
          <a:p>
            <a:r>
              <a:rPr lang="en-US" sz="2800" dirty="0" smtClean="0"/>
              <a:t>Ram Controller:</a:t>
            </a:r>
          </a:p>
          <a:p>
            <a:pPr lvl="1"/>
            <a:r>
              <a:rPr lang="en-US" sz="2400" dirty="0" smtClean="0"/>
              <a:t>Reads data in based on the address calculated by the sprite controller</a:t>
            </a:r>
          </a:p>
          <a:p>
            <a:pPr lvl="1"/>
            <a:r>
              <a:rPr lang="en-US" sz="2400" dirty="0" smtClean="0"/>
              <a:t>Reads in two bytes at a time, but we only “use” the most significant byte at a time after any given read</a:t>
            </a:r>
          </a:p>
          <a:p>
            <a:pPr lvl="1"/>
            <a:r>
              <a:rPr lang="en-US" sz="2400" dirty="0" smtClean="0"/>
              <a:t>Gives the ability to use much larger backgrounds and lengthier animations</a:t>
            </a:r>
          </a:p>
          <a:p>
            <a:pPr lvl="1"/>
            <a:r>
              <a:rPr lang="en-US" sz="2400" dirty="0" smtClean="0"/>
              <a:t>Special thanks to Metal Squad (Street Fighter team) for the help</a:t>
            </a:r>
            <a:endParaRPr lang="en-US" sz="2400" dirty="0"/>
          </a:p>
        </p:txBody>
      </p:sp>
    </p:spTree>
    <p:extLst>
      <p:ext uri="{BB962C8B-B14F-4D97-AF65-F5344CB8AC3E}">
        <p14:creationId xmlns:p14="http://schemas.microsoft.com/office/powerpoint/2010/main" val="757897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1754</TotalTime>
  <Words>865</Words>
  <Application>Microsoft Office PowerPoint</Application>
  <PresentationFormat>On-screen Show (4:3)</PresentationFormat>
  <Paragraphs>122</Paragraphs>
  <Slides>29</Slides>
  <Notes>3</Notes>
  <HiddenSlides>0</HiddenSlides>
  <MMClips>2</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Bill and Omar’s  Excellent Adventure</vt:lpstr>
      <vt:lpstr>Goals</vt:lpstr>
      <vt:lpstr>Short Functionality</vt:lpstr>
      <vt:lpstr>Short Functionality</vt:lpstr>
      <vt:lpstr>Short Specification </vt:lpstr>
      <vt:lpstr>Detailed Functionality </vt:lpstr>
      <vt:lpstr>Detailed Functionality </vt:lpstr>
      <vt:lpstr>Detailed Functionality </vt:lpstr>
      <vt:lpstr>Detailed Functionality </vt:lpstr>
      <vt:lpstr>Detailed Functionality </vt:lpstr>
      <vt:lpstr>Block Diagram</vt:lpstr>
      <vt:lpstr>Verilog Example</vt:lpstr>
      <vt:lpstr>Verilog Example</vt:lpstr>
      <vt:lpstr>Verilog Example</vt:lpstr>
      <vt:lpstr>Successes (Complete Features)</vt:lpstr>
      <vt:lpstr>Failures (Incomplete Features)</vt:lpstr>
      <vt:lpstr>Still to Do</vt:lpstr>
      <vt:lpstr>Design Tradeoffs</vt:lpstr>
      <vt:lpstr>Work Split</vt:lpstr>
      <vt:lpstr>Demonstration of Progress</vt:lpstr>
      <vt:lpstr>Demonstration of Progress</vt:lpstr>
      <vt:lpstr>Demonstration of Progress</vt:lpstr>
      <vt:lpstr>Demonstration of Progress</vt:lpstr>
      <vt:lpstr>Demonstration of Progress</vt:lpstr>
      <vt:lpstr>Demonstration of Progress</vt:lpstr>
      <vt:lpstr>Demonstration of Progress</vt:lpstr>
      <vt:lpstr>Demonstration of Progress</vt:lpstr>
      <vt:lpstr>Demonstration of Progress</vt:lpstr>
      <vt:lpstr>Bill and Omar’s  Excellent Adventure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Omar</dc:creator>
  <cp:lastModifiedBy>Omar</cp:lastModifiedBy>
  <cp:revision>33</cp:revision>
  <dcterms:created xsi:type="dcterms:W3CDTF">2015-04-25T23:09:07Z</dcterms:created>
  <dcterms:modified xsi:type="dcterms:W3CDTF">2015-04-28T16:22:40Z</dcterms:modified>
</cp:coreProperties>
</file>